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60" r:id="rId5"/>
    <p:sldId id="259" r:id="rId6"/>
    <p:sldId id="261" r:id="rId7"/>
    <p:sldId id="269" r:id="rId8"/>
    <p:sldId id="267" r:id="rId9"/>
    <p:sldId id="268" r:id="rId10"/>
    <p:sldId id="266" r:id="rId11"/>
    <p:sldId id="265"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C42C961-8857-4F30-9C65-D054BE2CA380}" type="datetimeFigureOut">
              <a:rPr lang="de-CH" smtClean="0"/>
              <a:t>14.10.2018</a:t>
            </a:fld>
            <a:endParaRPr lang="de-CH" dirty="0"/>
          </a:p>
        </p:txBody>
      </p:sp>
      <p:sp>
        <p:nvSpPr>
          <p:cNvPr id="5" name="Footer Placeholder 4"/>
          <p:cNvSpPr>
            <a:spLocks noGrp="1"/>
          </p:cNvSpPr>
          <p:nvPr>
            <p:ph type="ftr" sz="quarter" idx="11"/>
          </p:nvPr>
        </p:nvSpPr>
        <p:spPr>
          <a:xfrm>
            <a:off x="2692397" y="5037663"/>
            <a:ext cx="5214635" cy="279400"/>
          </a:xfrm>
        </p:spPr>
        <p:txBody>
          <a:bodyPr/>
          <a:lstStyle/>
          <a:p>
            <a:endParaRPr lang="de-CH" dirty="0"/>
          </a:p>
        </p:txBody>
      </p:sp>
      <p:sp>
        <p:nvSpPr>
          <p:cNvPr id="6" name="Slide Number Placeholder 5"/>
          <p:cNvSpPr>
            <a:spLocks noGrp="1"/>
          </p:cNvSpPr>
          <p:nvPr>
            <p:ph type="sldNum" sz="quarter" idx="12"/>
          </p:nvPr>
        </p:nvSpPr>
        <p:spPr>
          <a:xfrm>
            <a:off x="8956900" y="5037663"/>
            <a:ext cx="551167" cy="279400"/>
          </a:xfrm>
        </p:spPr>
        <p:txBody>
          <a:bodyPr/>
          <a:lstStyle/>
          <a:p>
            <a:fld id="{1ADDD394-6039-4B9B-8BA8-B763AC1634A2}" type="slidenum">
              <a:rPr lang="de-CH" smtClean="0"/>
              <a:t>‹#›</a:t>
            </a:fld>
            <a:endParaRPr lang="de-CH"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560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6" name="Footer Placeholder 5"/>
          <p:cNvSpPr>
            <a:spLocks noGrp="1"/>
          </p:cNvSpPr>
          <p:nvPr>
            <p:ph type="ftr" sz="quarter" idx="11"/>
          </p:nvPr>
        </p:nvSpPr>
        <p:spPr/>
        <p:txBody>
          <a:bodyPr/>
          <a:lstStyle/>
          <a:p>
            <a:endParaRPr lang="de-CH" dirty="0"/>
          </a:p>
        </p:txBody>
      </p:sp>
      <p:sp>
        <p:nvSpPr>
          <p:cNvPr id="7" name="Slide Number Placeholder 6"/>
          <p:cNvSpPr>
            <a:spLocks noGrp="1"/>
          </p:cNvSpPr>
          <p:nvPr>
            <p:ph type="sldNum" sz="quarter" idx="12"/>
          </p:nvPr>
        </p:nvSpPr>
        <p:spPr/>
        <p:txBody>
          <a:bodyPr/>
          <a:lstStyle/>
          <a:p>
            <a:fld id="{1ADDD394-6039-4B9B-8BA8-B763AC1634A2}" type="slidenum">
              <a:rPr lang="de-CH" smtClean="0"/>
              <a:t>‹#›</a:t>
            </a:fld>
            <a:endParaRPr lang="de-CH" dirty="0"/>
          </a:p>
        </p:txBody>
      </p:sp>
    </p:spTree>
    <p:extLst>
      <p:ext uri="{BB962C8B-B14F-4D97-AF65-F5344CB8AC3E}">
        <p14:creationId xmlns:p14="http://schemas.microsoft.com/office/powerpoint/2010/main" val="2262821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5" name="Footer Placeholder 4"/>
          <p:cNvSpPr>
            <a:spLocks noGrp="1"/>
          </p:cNvSpPr>
          <p:nvPr>
            <p:ph type="ftr" sz="quarter" idx="11"/>
          </p:nvPr>
        </p:nvSpPr>
        <p:spPr/>
        <p:txBody>
          <a:bodyPr/>
          <a:lstStyle/>
          <a:p>
            <a:endParaRPr lang="de-CH" dirty="0"/>
          </a:p>
        </p:txBody>
      </p:sp>
      <p:sp>
        <p:nvSpPr>
          <p:cNvPr id="6" name="Slide Number Placeholder 5"/>
          <p:cNvSpPr>
            <a:spLocks noGrp="1"/>
          </p:cNvSpPr>
          <p:nvPr>
            <p:ph type="sldNum" sz="quarter" idx="12"/>
          </p:nvPr>
        </p:nvSpPr>
        <p:spPr/>
        <p:txBody>
          <a:bodyPr/>
          <a:lstStyle/>
          <a:p>
            <a:fld id="{1ADDD394-6039-4B9B-8BA8-B763AC1634A2}" type="slidenum">
              <a:rPr lang="de-CH" smtClean="0"/>
              <a:t>‹#›</a:t>
            </a:fld>
            <a:endParaRPr lang="de-CH"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166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5" name="Footer Placeholder 4"/>
          <p:cNvSpPr>
            <a:spLocks noGrp="1"/>
          </p:cNvSpPr>
          <p:nvPr>
            <p:ph type="ftr" sz="quarter" idx="11"/>
          </p:nvPr>
        </p:nvSpPr>
        <p:spPr/>
        <p:txBody>
          <a:bodyPr/>
          <a:lstStyle/>
          <a:p>
            <a:endParaRPr lang="de-CH" dirty="0"/>
          </a:p>
        </p:txBody>
      </p:sp>
      <p:sp>
        <p:nvSpPr>
          <p:cNvPr id="6" name="Slide Number Placeholder 5"/>
          <p:cNvSpPr>
            <a:spLocks noGrp="1"/>
          </p:cNvSpPr>
          <p:nvPr>
            <p:ph type="sldNum" sz="quarter" idx="12"/>
          </p:nvPr>
        </p:nvSpPr>
        <p:spPr/>
        <p:txBody>
          <a:bodyPr/>
          <a:lstStyle/>
          <a:p>
            <a:fld id="{1ADDD394-6039-4B9B-8BA8-B763AC1634A2}" type="slidenum">
              <a:rPr lang="de-CH" smtClean="0"/>
              <a:t>‹#›</a:t>
            </a:fld>
            <a:endParaRPr lang="de-CH"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239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5" name="Footer Placeholder 4"/>
          <p:cNvSpPr>
            <a:spLocks noGrp="1"/>
          </p:cNvSpPr>
          <p:nvPr>
            <p:ph type="ftr" sz="quarter" idx="11"/>
          </p:nvPr>
        </p:nvSpPr>
        <p:spPr/>
        <p:txBody>
          <a:bodyPr/>
          <a:lstStyle/>
          <a:p>
            <a:endParaRPr lang="de-CH" dirty="0"/>
          </a:p>
        </p:txBody>
      </p:sp>
      <p:sp>
        <p:nvSpPr>
          <p:cNvPr id="6" name="Slide Number Placeholder 5"/>
          <p:cNvSpPr>
            <a:spLocks noGrp="1"/>
          </p:cNvSpPr>
          <p:nvPr>
            <p:ph type="sldNum" sz="quarter" idx="12"/>
          </p:nvPr>
        </p:nvSpPr>
        <p:spPr/>
        <p:txBody>
          <a:bodyPr/>
          <a:lstStyle/>
          <a:p>
            <a:fld id="{1ADDD394-6039-4B9B-8BA8-B763AC1634A2}" type="slidenum">
              <a:rPr lang="de-CH" smtClean="0"/>
              <a:t>‹#›</a:t>
            </a:fld>
            <a:endParaRPr lang="de-CH" dirty="0"/>
          </a:p>
        </p:txBody>
      </p:sp>
    </p:spTree>
    <p:extLst>
      <p:ext uri="{BB962C8B-B14F-4D97-AF65-F5344CB8AC3E}">
        <p14:creationId xmlns:p14="http://schemas.microsoft.com/office/powerpoint/2010/main" val="374263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5" name="Footer Placeholder 4"/>
          <p:cNvSpPr>
            <a:spLocks noGrp="1"/>
          </p:cNvSpPr>
          <p:nvPr>
            <p:ph type="ftr" sz="quarter" idx="11"/>
          </p:nvPr>
        </p:nvSpPr>
        <p:spPr/>
        <p:txBody>
          <a:bodyPr/>
          <a:lstStyle/>
          <a:p>
            <a:endParaRPr lang="de-CH" dirty="0"/>
          </a:p>
        </p:txBody>
      </p:sp>
      <p:sp>
        <p:nvSpPr>
          <p:cNvPr id="6" name="Slide Number Placeholder 5"/>
          <p:cNvSpPr>
            <a:spLocks noGrp="1"/>
          </p:cNvSpPr>
          <p:nvPr>
            <p:ph type="sldNum" sz="quarter" idx="12"/>
          </p:nvPr>
        </p:nvSpPr>
        <p:spPr/>
        <p:txBody>
          <a:bodyPr/>
          <a:lstStyle/>
          <a:p>
            <a:fld id="{1ADDD394-6039-4B9B-8BA8-B763AC1634A2}" type="slidenum">
              <a:rPr lang="de-CH" smtClean="0"/>
              <a:t>‹#›</a:t>
            </a:fld>
            <a:endParaRPr lang="de-CH"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623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5" name="Footer Placeholder 4"/>
          <p:cNvSpPr>
            <a:spLocks noGrp="1"/>
          </p:cNvSpPr>
          <p:nvPr>
            <p:ph type="ftr" sz="quarter" idx="11"/>
          </p:nvPr>
        </p:nvSpPr>
        <p:spPr/>
        <p:txBody>
          <a:bodyPr/>
          <a:lstStyle/>
          <a:p>
            <a:endParaRPr lang="de-CH" dirty="0"/>
          </a:p>
        </p:txBody>
      </p:sp>
      <p:sp>
        <p:nvSpPr>
          <p:cNvPr id="6" name="Slide Number Placeholder 5"/>
          <p:cNvSpPr>
            <a:spLocks noGrp="1"/>
          </p:cNvSpPr>
          <p:nvPr>
            <p:ph type="sldNum" sz="quarter" idx="12"/>
          </p:nvPr>
        </p:nvSpPr>
        <p:spPr/>
        <p:txBody>
          <a:bodyPr/>
          <a:lstStyle/>
          <a:p>
            <a:fld id="{1ADDD394-6039-4B9B-8BA8-B763AC1634A2}" type="slidenum">
              <a:rPr lang="de-CH" smtClean="0"/>
              <a:t>‹#›</a:t>
            </a:fld>
            <a:endParaRPr lang="de-CH"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8913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5" name="Footer Placeholder 4"/>
          <p:cNvSpPr>
            <a:spLocks noGrp="1"/>
          </p:cNvSpPr>
          <p:nvPr>
            <p:ph type="ftr" sz="quarter" idx="11"/>
          </p:nvPr>
        </p:nvSpPr>
        <p:spPr/>
        <p:txBody>
          <a:bodyPr/>
          <a:lstStyle/>
          <a:p>
            <a:endParaRPr lang="de-CH" dirty="0"/>
          </a:p>
        </p:txBody>
      </p:sp>
      <p:sp>
        <p:nvSpPr>
          <p:cNvPr id="6" name="Slide Number Placeholder 5"/>
          <p:cNvSpPr>
            <a:spLocks noGrp="1"/>
          </p:cNvSpPr>
          <p:nvPr>
            <p:ph type="sldNum" sz="quarter" idx="12"/>
          </p:nvPr>
        </p:nvSpPr>
        <p:spPr/>
        <p:txBody>
          <a:bodyPr/>
          <a:lstStyle/>
          <a:p>
            <a:fld id="{1ADDD394-6039-4B9B-8BA8-B763AC1634A2}" type="slidenum">
              <a:rPr lang="de-CH" smtClean="0"/>
              <a:t>‹#›</a:t>
            </a:fld>
            <a:endParaRPr lang="de-CH"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7529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5" name="Footer Placeholder 4"/>
          <p:cNvSpPr>
            <a:spLocks noGrp="1"/>
          </p:cNvSpPr>
          <p:nvPr>
            <p:ph type="ftr" sz="quarter" idx="11"/>
          </p:nvPr>
        </p:nvSpPr>
        <p:spPr/>
        <p:txBody>
          <a:bodyPr/>
          <a:lstStyle/>
          <a:p>
            <a:endParaRPr lang="de-CH" dirty="0"/>
          </a:p>
        </p:txBody>
      </p:sp>
      <p:sp>
        <p:nvSpPr>
          <p:cNvPr id="6" name="Slide Number Placeholder 5"/>
          <p:cNvSpPr>
            <a:spLocks noGrp="1"/>
          </p:cNvSpPr>
          <p:nvPr>
            <p:ph type="sldNum" sz="quarter" idx="12"/>
          </p:nvPr>
        </p:nvSpPr>
        <p:spPr/>
        <p:txBody>
          <a:bodyPr/>
          <a:lstStyle/>
          <a:p>
            <a:fld id="{1ADDD394-6039-4B9B-8BA8-B763AC1634A2}" type="slidenum">
              <a:rPr lang="de-CH" smtClean="0"/>
              <a:t>‹#›</a:t>
            </a:fld>
            <a:endParaRPr lang="de-CH"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284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5" name="Footer Placeholder 4"/>
          <p:cNvSpPr>
            <a:spLocks noGrp="1"/>
          </p:cNvSpPr>
          <p:nvPr>
            <p:ph type="ftr" sz="quarter" idx="11"/>
          </p:nvPr>
        </p:nvSpPr>
        <p:spPr/>
        <p:txBody>
          <a:bodyPr/>
          <a:lstStyle/>
          <a:p>
            <a:endParaRPr lang="de-CH" dirty="0"/>
          </a:p>
        </p:txBody>
      </p:sp>
      <p:sp>
        <p:nvSpPr>
          <p:cNvPr id="6" name="Slide Number Placeholder 5"/>
          <p:cNvSpPr>
            <a:spLocks noGrp="1"/>
          </p:cNvSpPr>
          <p:nvPr>
            <p:ph type="sldNum" sz="quarter" idx="12"/>
          </p:nvPr>
        </p:nvSpPr>
        <p:spPr/>
        <p:txBody>
          <a:bodyPr/>
          <a:lstStyle/>
          <a:p>
            <a:fld id="{1ADDD394-6039-4B9B-8BA8-B763AC1634A2}" type="slidenum">
              <a:rPr lang="de-CH" smtClean="0"/>
              <a:t>‹#›</a:t>
            </a:fld>
            <a:endParaRPr lang="de-CH" dirty="0"/>
          </a:p>
        </p:txBody>
      </p:sp>
    </p:spTree>
    <p:extLst>
      <p:ext uri="{BB962C8B-B14F-4D97-AF65-F5344CB8AC3E}">
        <p14:creationId xmlns:p14="http://schemas.microsoft.com/office/powerpoint/2010/main" val="1505344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5" name="Footer Placeholder 4"/>
          <p:cNvSpPr>
            <a:spLocks noGrp="1"/>
          </p:cNvSpPr>
          <p:nvPr>
            <p:ph type="ftr" sz="quarter" idx="11"/>
          </p:nvPr>
        </p:nvSpPr>
        <p:spPr/>
        <p:txBody>
          <a:bodyPr/>
          <a:lstStyle/>
          <a:p>
            <a:endParaRPr lang="de-CH" dirty="0"/>
          </a:p>
        </p:txBody>
      </p:sp>
      <p:sp>
        <p:nvSpPr>
          <p:cNvPr id="6" name="Slide Number Placeholder 5"/>
          <p:cNvSpPr>
            <a:spLocks noGrp="1"/>
          </p:cNvSpPr>
          <p:nvPr>
            <p:ph type="sldNum" sz="quarter" idx="12"/>
          </p:nvPr>
        </p:nvSpPr>
        <p:spPr/>
        <p:txBody>
          <a:bodyPr/>
          <a:lstStyle/>
          <a:p>
            <a:fld id="{1ADDD394-6039-4B9B-8BA8-B763AC1634A2}" type="slidenum">
              <a:rPr lang="de-CH" smtClean="0"/>
              <a:t>‹#›</a:t>
            </a:fld>
            <a:endParaRPr lang="de-CH"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3599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6" name="Footer Placeholder 5"/>
          <p:cNvSpPr>
            <a:spLocks noGrp="1"/>
          </p:cNvSpPr>
          <p:nvPr>
            <p:ph type="ftr" sz="quarter" idx="11"/>
          </p:nvPr>
        </p:nvSpPr>
        <p:spPr/>
        <p:txBody>
          <a:bodyPr/>
          <a:lstStyle/>
          <a:p>
            <a:endParaRPr lang="de-CH" dirty="0"/>
          </a:p>
        </p:txBody>
      </p:sp>
      <p:sp>
        <p:nvSpPr>
          <p:cNvPr id="7" name="Slide Number Placeholder 6"/>
          <p:cNvSpPr>
            <a:spLocks noGrp="1"/>
          </p:cNvSpPr>
          <p:nvPr>
            <p:ph type="sldNum" sz="quarter" idx="12"/>
          </p:nvPr>
        </p:nvSpPr>
        <p:spPr/>
        <p:txBody>
          <a:bodyPr/>
          <a:lstStyle/>
          <a:p>
            <a:fld id="{1ADDD394-6039-4B9B-8BA8-B763AC1634A2}" type="slidenum">
              <a:rPr lang="de-CH" smtClean="0"/>
              <a:t>‹#›</a:t>
            </a:fld>
            <a:endParaRPr lang="de-CH"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5008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8" name="Footer Placeholder 7"/>
          <p:cNvSpPr>
            <a:spLocks noGrp="1"/>
          </p:cNvSpPr>
          <p:nvPr>
            <p:ph type="ftr" sz="quarter" idx="11"/>
          </p:nvPr>
        </p:nvSpPr>
        <p:spPr/>
        <p:txBody>
          <a:bodyPr/>
          <a:lstStyle/>
          <a:p>
            <a:endParaRPr lang="de-CH" dirty="0"/>
          </a:p>
        </p:txBody>
      </p:sp>
      <p:sp>
        <p:nvSpPr>
          <p:cNvPr id="9" name="Slide Number Placeholder 8"/>
          <p:cNvSpPr>
            <a:spLocks noGrp="1"/>
          </p:cNvSpPr>
          <p:nvPr>
            <p:ph type="sldNum" sz="quarter" idx="12"/>
          </p:nvPr>
        </p:nvSpPr>
        <p:spPr/>
        <p:txBody>
          <a:bodyPr/>
          <a:lstStyle/>
          <a:p>
            <a:fld id="{1ADDD394-6039-4B9B-8BA8-B763AC1634A2}" type="slidenum">
              <a:rPr lang="de-CH" smtClean="0"/>
              <a:t>‹#›</a:t>
            </a:fld>
            <a:endParaRPr lang="de-CH"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09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4" name="Footer Placeholder 3"/>
          <p:cNvSpPr>
            <a:spLocks noGrp="1"/>
          </p:cNvSpPr>
          <p:nvPr>
            <p:ph type="ftr" sz="quarter" idx="11"/>
          </p:nvPr>
        </p:nvSpPr>
        <p:spPr/>
        <p:txBody>
          <a:bodyPr/>
          <a:lstStyle/>
          <a:p>
            <a:endParaRPr lang="de-CH" dirty="0"/>
          </a:p>
        </p:txBody>
      </p:sp>
      <p:sp>
        <p:nvSpPr>
          <p:cNvPr id="5" name="Slide Number Placeholder 4"/>
          <p:cNvSpPr>
            <a:spLocks noGrp="1"/>
          </p:cNvSpPr>
          <p:nvPr>
            <p:ph type="sldNum" sz="quarter" idx="12"/>
          </p:nvPr>
        </p:nvSpPr>
        <p:spPr/>
        <p:txBody>
          <a:bodyPr/>
          <a:lstStyle/>
          <a:p>
            <a:fld id="{1ADDD394-6039-4B9B-8BA8-B763AC1634A2}" type="slidenum">
              <a:rPr lang="de-CH" smtClean="0"/>
              <a:t>‹#›</a:t>
            </a:fld>
            <a:endParaRPr lang="de-CH"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3018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3" name="Footer Placeholder 2"/>
          <p:cNvSpPr>
            <a:spLocks noGrp="1"/>
          </p:cNvSpPr>
          <p:nvPr>
            <p:ph type="ftr" sz="quarter" idx="11"/>
          </p:nvPr>
        </p:nvSpPr>
        <p:spPr/>
        <p:txBody>
          <a:bodyPr/>
          <a:lstStyle/>
          <a:p>
            <a:endParaRPr lang="de-CH" dirty="0"/>
          </a:p>
        </p:txBody>
      </p:sp>
      <p:sp>
        <p:nvSpPr>
          <p:cNvPr id="4" name="Slide Number Placeholder 3"/>
          <p:cNvSpPr>
            <a:spLocks noGrp="1"/>
          </p:cNvSpPr>
          <p:nvPr>
            <p:ph type="sldNum" sz="quarter" idx="12"/>
          </p:nvPr>
        </p:nvSpPr>
        <p:spPr/>
        <p:txBody>
          <a:bodyPr/>
          <a:lstStyle/>
          <a:p>
            <a:fld id="{1ADDD394-6039-4B9B-8BA8-B763AC1634A2}" type="slidenum">
              <a:rPr lang="de-CH" smtClean="0"/>
              <a:t>‹#›</a:t>
            </a:fld>
            <a:endParaRPr lang="de-CH" dirty="0"/>
          </a:p>
        </p:txBody>
      </p:sp>
    </p:spTree>
    <p:extLst>
      <p:ext uri="{BB962C8B-B14F-4D97-AF65-F5344CB8AC3E}">
        <p14:creationId xmlns:p14="http://schemas.microsoft.com/office/powerpoint/2010/main" val="1926051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6" name="Footer Placeholder 5"/>
          <p:cNvSpPr>
            <a:spLocks noGrp="1"/>
          </p:cNvSpPr>
          <p:nvPr>
            <p:ph type="ftr" sz="quarter" idx="11"/>
          </p:nvPr>
        </p:nvSpPr>
        <p:spPr/>
        <p:txBody>
          <a:bodyPr/>
          <a:lstStyle/>
          <a:p>
            <a:endParaRPr lang="de-CH" dirty="0"/>
          </a:p>
        </p:txBody>
      </p:sp>
      <p:sp>
        <p:nvSpPr>
          <p:cNvPr id="7" name="Slide Number Placeholder 6"/>
          <p:cNvSpPr>
            <a:spLocks noGrp="1"/>
          </p:cNvSpPr>
          <p:nvPr>
            <p:ph type="sldNum" sz="quarter" idx="12"/>
          </p:nvPr>
        </p:nvSpPr>
        <p:spPr/>
        <p:txBody>
          <a:bodyPr/>
          <a:lstStyle/>
          <a:p>
            <a:fld id="{1ADDD394-6039-4B9B-8BA8-B763AC1634A2}" type="slidenum">
              <a:rPr lang="de-CH" smtClean="0"/>
              <a:t>‹#›</a:t>
            </a:fld>
            <a:endParaRPr lang="de-CH"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7156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2C961-8857-4F30-9C65-D054BE2CA380}" type="datetimeFigureOut">
              <a:rPr lang="de-CH" smtClean="0"/>
              <a:t>14.10.2018</a:t>
            </a:fld>
            <a:endParaRPr lang="de-CH" dirty="0"/>
          </a:p>
        </p:txBody>
      </p:sp>
      <p:sp>
        <p:nvSpPr>
          <p:cNvPr id="6" name="Footer Placeholder 5"/>
          <p:cNvSpPr>
            <a:spLocks noGrp="1"/>
          </p:cNvSpPr>
          <p:nvPr>
            <p:ph type="ftr" sz="quarter" idx="11"/>
          </p:nvPr>
        </p:nvSpPr>
        <p:spPr/>
        <p:txBody>
          <a:bodyPr/>
          <a:lstStyle/>
          <a:p>
            <a:endParaRPr lang="de-CH" dirty="0"/>
          </a:p>
        </p:txBody>
      </p:sp>
      <p:sp>
        <p:nvSpPr>
          <p:cNvPr id="7" name="Slide Number Placeholder 6"/>
          <p:cNvSpPr>
            <a:spLocks noGrp="1"/>
          </p:cNvSpPr>
          <p:nvPr>
            <p:ph type="sldNum" sz="quarter" idx="12"/>
          </p:nvPr>
        </p:nvSpPr>
        <p:spPr/>
        <p:txBody>
          <a:bodyPr/>
          <a:lstStyle/>
          <a:p>
            <a:fld id="{1ADDD394-6039-4B9B-8BA8-B763AC1634A2}" type="slidenum">
              <a:rPr lang="de-CH" smtClean="0"/>
              <a:t>‹#›</a:t>
            </a:fld>
            <a:endParaRPr lang="de-CH" dirty="0"/>
          </a:p>
        </p:txBody>
      </p:sp>
    </p:spTree>
    <p:extLst>
      <p:ext uri="{BB962C8B-B14F-4D97-AF65-F5344CB8AC3E}">
        <p14:creationId xmlns:p14="http://schemas.microsoft.com/office/powerpoint/2010/main" val="1657089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C42C961-8857-4F30-9C65-D054BE2CA380}" type="datetimeFigureOut">
              <a:rPr lang="de-CH" smtClean="0"/>
              <a:t>14.10.2018</a:t>
            </a:fld>
            <a:endParaRPr lang="de-CH"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de-CH"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ADDD394-6039-4B9B-8BA8-B763AC1634A2}" type="slidenum">
              <a:rPr lang="de-CH" smtClean="0"/>
              <a:t>‹#›</a:t>
            </a:fld>
            <a:endParaRPr lang="de-CH" dirty="0"/>
          </a:p>
        </p:txBody>
      </p:sp>
    </p:spTree>
    <p:extLst>
      <p:ext uri="{BB962C8B-B14F-4D97-AF65-F5344CB8AC3E}">
        <p14:creationId xmlns:p14="http://schemas.microsoft.com/office/powerpoint/2010/main" val="166574948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YtnX1fq8Zl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49EF5-5FE2-4BAA-9641-BE9131C8A263}"/>
              </a:ext>
            </a:extLst>
          </p:cNvPr>
          <p:cNvSpPr>
            <a:spLocks noGrp="1"/>
          </p:cNvSpPr>
          <p:nvPr>
            <p:ph type="ctrTitle"/>
          </p:nvPr>
        </p:nvSpPr>
        <p:spPr>
          <a:xfrm>
            <a:off x="2692398" y="1871131"/>
            <a:ext cx="6815669" cy="1515533"/>
          </a:xfrm>
        </p:spPr>
        <p:txBody>
          <a:bodyPr/>
          <a:lstStyle/>
          <a:p>
            <a:r>
              <a:rPr lang="en-US" sz="5000" dirty="0"/>
              <a:t>Bowling for Columbine</a:t>
            </a:r>
            <a:br>
              <a:rPr lang="en-US" sz="5000" dirty="0"/>
            </a:br>
            <a:r>
              <a:rPr lang="en-US" sz="5000" dirty="0"/>
              <a:t>Plot Structure</a:t>
            </a:r>
          </a:p>
        </p:txBody>
      </p:sp>
      <p:sp>
        <p:nvSpPr>
          <p:cNvPr id="3" name="Subtitle 2">
            <a:extLst>
              <a:ext uri="{FF2B5EF4-FFF2-40B4-BE49-F238E27FC236}">
                <a16:creationId xmlns:a16="http://schemas.microsoft.com/office/drawing/2014/main" id="{1E4C97F2-C095-4482-9869-438199895E33}"/>
              </a:ext>
            </a:extLst>
          </p:cNvPr>
          <p:cNvSpPr>
            <a:spLocks noGrp="1"/>
          </p:cNvSpPr>
          <p:nvPr>
            <p:ph type="subTitle" idx="1"/>
          </p:nvPr>
        </p:nvSpPr>
        <p:spPr>
          <a:xfrm>
            <a:off x="2692398" y="3986073"/>
            <a:ext cx="6815669" cy="992325"/>
          </a:xfrm>
        </p:spPr>
        <p:txBody>
          <a:bodyPr/>
          <a:lstStyle/>
          <a:p>
            <a:r>
              <a:rPr lang="en-US" dirty="0"/>
              <a:t>FHNW Film Studies, Simon Wächter</a:t>
            </a:r>
          </a:p>
        </p:txBody>
      </p:sp>
    </p:spTree>
    <p:extLst>
      <p:ext uri="{BB962C8B-B14F-4D97-AF65-F5344CB8AC3E}">
        <p14:creationId xmlns:p14="http://schemas.microsoft.com/office/powerpoint/2010/main" val="198631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08A-B495-4643-A95D-8BD543E916AF}"/>
              </a:ext>
            </a:extLst>
          </p:cNvPr>
          <p:cNvSpPr>
            <a:spLocks noGrp="1"/>
          </p:cNvSpPr>
          <p:nvPr>
            <p:ph type="title"/>
          </p:nvPr>
        </p:nvSpPr>
        <p:spPr>
          <a:xfrm>
            <a:off x="1295402" y="982132"/>
            <a:ext cx="9601196" cy="1303867"/>
          </a:xfrm>
        </p:spPr>
        <p:txBody>
          <a:bodyPr>
            <a:normAutofit/>
          </a:bodyPr>
          <a:lstStyle/>
          <a:p>
            <a:pPr algn="l"/>
            <a:r>
              <a:rPr lang="en-US" sz="3800" dirty="0"/>
              <a:t>Inmost Cave (1:22:38)</a:t>
            </a:r>
          </a:p>
        </p:txBody>
      </p:sp>
      <p:sp>
        <p:nvSpPr>
          <p:cNvPr id="3" name="Content Placeholder 2">
            <a:extLst>
              <a:ext uri="{FF2B5EF4-FFF2-40B4-BE49-F238E27FC236}">
                <a16:creationId xmlns:a16="http://schemas.microsoft.com/office/drawing/2014/main" id="{27E445E7-72E5-49C1-B4CB-D3421715EF07}"/>
              </a:ext>
            </a:extLst>
          </p:cNvPr>
          <p:cNvSpPr>
            <a:spLocks noGrp="1"/>
          </p:cNvSpPr>
          <p:nvPr>
            <p:ph idx="1"/>
          </p:nvPr>
        </p:nvSpPr>
        <p:spPr/>
        <p:txBody>
          <a:bodyPr/>
          <a:lstStyle/>
          <a:p>
            <a:r>
              <a:rPr lang="en-US" dirty="0"/>
              <a:t>The movie is refocusing on gun violence like the shooting of Kayla Rolland in Mount Morris (A 6 year old first grader kills a girl at school with a gun)</a:t>
            </a:r>
          </a:p>
          <a:p>
            <a:r>
              <a:rPr lang="en-US" dirty="0"/>
              <a:t>In addition we see the scene were Michael Moore is requesting a refund from Kmart for the remaining bullets in Mr. Mark Taylor’s body (The Columbine terrorists bought the ammunition there) </a:t>
            </a:r>
            <a:r>
              <a:rPr lang="en-US" dirty="0">
                <a:sym typeface="Wingdings" panose="05000000000000000000" pitchFamily="2" charset="2"/>
              </a:rPr>
              <a:t> After buying all ammunition from a store, Kmart is removing handgun ammunition from their stores</a:t>
            </a:r>
          </a:p>
          <a:p>
            <a:r>
              <a:rPr lang="en-US" dirty="0">
                <a:sym typeface="Wingdings" panose="05000000000000000000" pitchFamily="2" charset="2"/>
              </a:rPr>
              <a:t>Michael Moore says [in disbelief]: "We've won”  Is it over?</a:t>
            </a:r>
            <a:endParaRPr lang="en-US" dirty="0"/>
          </a:p>
          <a:p>
            <a:endParaRPr lang="en-US" dirty="0"/>
          </a:p>
          <a:p>
            <a:endParaRPr lang="en-US" dirty="0"/>
          </a:p>
        </p:txBody>
      </p:sp>
      <p:pic>
        <p:nvPicPr>
          <p:cNvPr id="4" name="Picture 3">
            <a:extLst>
              <a:ext uri="{FF2B5EF4-FFF2-40B4-BE49-F238E27FC236}">
                <a16:creationId xmlns:a16="http://schemas.microsoft.com/office/drawing/2014/main" id="{44D6FC16-7F09-4857-8A04-21C97C8E7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732" y="680068"/>
            <a:ext cx="3502771" cy="1674642"/>
          </a:xfrm>
          <a:prstGeom prst="rect">
            <a:avLst/>
          </a:prstGeom>
        </p:spPr>
      </p:pic>
    </p:spTree>
    <p:extLst>
      <p:ext uri="{BB962C8B-B14F-4D97-AF65-F5344CB8AC3E}">
        <p14:creationId xmlns:p14="http://schemas.microsoft.com/office/powerpoint/2010/main" val="254513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08A-B495-4643-A95D-8BD543E916AF}"/>
              </a:ext>
            </a:extLst>
          </p:cNvPr>
          <p:cNvSpPr>
            <a:spLocks noGrp="1"/>
          </p:cNvSpPr>
          <p:nvPr>
            <p:ph type="title"/>
          </p:nvPr>
        </p:nvSpPr>
        <p:spPr>
          <a:xfrm>
            <a:off x="1295402" y="982132"/>
            <a:ext cx="9601196" cy="1303867"/>
          </a:xfrm>
        </p:spPr>
        <p:txBody>
          <a:bodyPr>
            <a:normAutofit/>
          </a:bodyPr>
          <a:lstStyle/>
          <a:p>
            <a:pPr algn="l"/>
            <a:r>
              <a:rPr lang="en-US" sz="3800" dirty="0"/>
              <a:t>Final &amp; Seizing the sword (1:47:53)</a:t>
            </a:r>
          </a:p>
        </p:txBody>
      </p:sp>
      <p:sp>
        <p:nvSpPr>
          <p:cNvPr id="3" name="Content Placeholder 2">
            <a:extLst>
              <a:ext uri="{FF2B5EF4-FFF2-40B4-BE49-F238E27FC236}">
                <a16:creationId xmlns:a16="http://schemas.microsoft.com/office/drawing/2014/main" id="{27E445E7-72E5-49C1-B4CB-D3421715EF07}"/>
              </a:ext>
            </a:extLst>
          </p:cNvPr>
          <p:cNvSpPr>
            <a:spLocks noGrp="1"/>
          </p:cNvSpPr>
          <p:nvPr>
            <p:ph idx="1"/>
          </p:nvPr>
        </p:nvSpPr>
        <p:spPr/>
        <p:txBody>
          <a:bodyPr>
            <a:normAutofit lnSpcReduction="10000"/>
          </a:bodyPr>
          <a:lstStyle/>
          <a:p>
            <a:r>
              <a:rPr lang="en-US" dirty="0"/>
              <a:t>No, the final begins: Disguised as a NRA member (Which he is), Michael Moore is visiting Charlton Heston with a TV crew</a:t>
            </a:r>
          </a:p>
          <a:p>
            <a:r>
              <a:rPr lang="en-US" dirty="0"/>
              <a:t>They discuss American firearm violence and Moore askes Heston if he would apologize for leading the NRA rallies in Flint after the shooting, knowing about the shooting</a:t>
            </a:r>
          </a:p>
          <a:p>
            <a:r>
              <a:rPr lang="en-US" dirty="0"/>
              <a:t>Heston defends himself and walks away, Moore following him and shows a picture of the 6 year old killed Kayla. Heston Walks away and Moore leaves a picture of her </a:t>
            </a:r>
            <a:r>
              <a:rPr lang="en-US" dirty="0">
                <a:sym typeface="Wingdings" panose="05000000000000000000" pitchFamily="2" charset="2"/>
              </a:rPr>
              <a:t> In which movie can an arch enemy disappear so easily?</a:t>
            </a:r>
            <a:endParaRPr lang="en-US" dirty="0"/>
          </a:p>
          <a:p>
            <a:endParaRPr lang="en-US" dirty="0"/>
          </a:p>
          <a:p>
            <a:endParaRPr lang="en-US" dirty="0"/>
          </a:p>
        </p:txBody>
      </p:sp>
      <p:pic>
        <p:nvPicPr>
          <p:cNvPr id="4" name="Picture 3">
            <a:extLst>
              <a:ext uri="{FF2B5EF4-FFF2-40B4-BE49-F238E27FC236}">
                <a16:creationId xmlns:a16="http://schemas.microsoft.com/office/drawing/2014/main" id="{44D6FC16-7F09-4857-8A04-21C97C8E7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732" y="681362"/>
            <a:ext cx="3502771" cy="1672054"/>
          </a:xfrm>
          <a:prstGeom prst="rect">
            <a:avLst/>
          </a:prstGeom>
        </p:spPr>
      </p:pic>
    </p:spTree>
    <p:extLst>
      <p:ext uri="{BB962C8B-B14F-4D97-AF65-F5344CB8AC3E}">
        <p14:creationId xmlns:p14="http://schemas.microsoft.com/office/powerpoint/2010/main" val="362413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08A-B495-4643-A95D-8BD543E916AF}"/>
              </a:ext>
            </a:extLst>
          </p:cNvPr>
          <p:cNvSpPr>
            <a:spLocks noGrp="1"/>
          </p:cNvSpPr>
          <p:nvPr>
            <p:ph type="title"/>
          </p:nvPr>
        </p:nvSpPr>
        <p:spPr>
          <a:xfrm>
            <a:off x="1295402" y="982132"/>
            <a:ext cx="9601196" cy="1303867"/>
          </a:xfrm>
        </p:spPr>
        <p:txBody>
          <a:bodyPr>
            <a:normAutofit/>
          </a:bodyPr>
          <a:lstStyle/>
          <a:p>
            <a:pPr algn="l"/>
            <a:r>
              <a:rPr lang="en-US" sz="3800" dirty="0"/>
              <a:t>Return with the Elixir (1:56:36)</a:t>
            </a:r>
          </a:p>
        </p:txBody>
      </p:sp>
      <p:sp>
        <p:nvSpPr>
          <p:cNvPr id="3" name="Content Placeholder 2">
            <a:extLst>
              <a:ext uri="{FF2B5EF4-FFF2-40B4-BE49-F238E27FC236}">
                <a16:creationId xmlns:a16="http://schemas.microsoft.com/office/drawing/2014/main" id="{27E445E7-72E5-49C1-B4CB-D3421715EF07}"/>
              </a:ext>
            </a:extLst>
          </p:cNvPr>
          <p:cNvSpPr>
            <a:spLocks noGrp="1"/>
          </p:cNvSpPr>
          <p:nvPr>
            <p:ph idx="1"/>
          </p:nvPr>
        </p:nvSpPr>
        <p:spPr/>
        <p:txBody>
          <a:bodyPr>
            <a:normAutofit fontScale="92500" lnSpcReduction="10000"/>
          </a:bodyPr>
          <a:lstStyle/>
          <a:p>
            <a:r>
              <a:rPr lang="en-US" dirty="0"/>
              <a:t>The hero “Michael Moore” has won… really? What did he gain?</a:t>
            </a:r>
          </a:p>
          <a:p>
            <a:r>
              <a:rPr lang="en-US" dirty="0"/>
              <a:t>We see the outro - everything will continue the way it did before (No change)</a:t>
            </a:r>
          </a:p>
          <a:p>
            <a:r>
              <a:rPr lang="en-US" dirty="0"/>
              <a:t>In some DVD cuts, we see an additional  outro in memory of three people that all died in gun related circumstances before or during the movie:</a:t>
            </a:r>
          </a:p>
          <a:p>
            <a:pPr lvl="1"/>
            <a:r>
              <a:rPr lang="en-US" dirty="0"/>
              <a:t>John Albers: Hired sound designer and mixer, committed suicide before the movie started</a:t>
            </a:r>
          </a:p>
          <a:p>
            <a:pPr lvl="1"/>
            <a:r>
              <a:rPr lang="en-US" dirty="0"/>
              <a:t>Herbert Cleaves, Jr: Killed in a drive by shooting</a:t>
            </a:r>
          </a:p>
          <a:p>
            <a:pPr lvl="1"/>
            <a:r>
              <a:rPr lang="en-US" dirty="0"/>
              <a:t>Laura Wilcox: Victim of a handgun violence who was murdered</a:t>
            </a:r>
          </a:p>
          <a:p>
            <a:r>
              <a:rPr lang="en-US" dirty="0">
                <a:sym typeface="Wingdings" panose="05000000000000000000" pitchFamily="2" charset="2"/>
              </a:rPr>
              <a:t>In the end: We won nothing</a:t>
            </a:r>
            <a:endParaRPr lang="en-US" dirty="0"/>
          </a:p>
          <a:p>
            <a:endParaRPr lang="en-US" dirty="0"/>
          </a:p>
        </p:txBody>
      </p:sp>
      <p:pic>
        <p:nvPicPr>
          <p:cNvPr id="4" name="Picture 3">
            <a:extLst>
              <a:ext uri="{FF2B5EF4-FFF2-40B4-BE49-F238E27FC236}">
                <a16:creationId xmlns:a16="http://schemas.microsoft.com/office/drawing/2014/main" id="{44D6FC16-7F09-4857-8A04-21C97C8E7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732" y="678930"/>
            <a:ext cx="3502771" cy="1676917"/>
          </a:xfrm>
          <a:prstGeom prst="rect">
            <a:avLst/>
          </a:prstGeom>
        </p:spPr>
      </p:pic>
    </p:spTree>
    <p:extLst>
      <p:ext uri="{BB962C8B-B14F-4D97-AF65-F5344CB8AC3E}">
        <p14:creationId xmlns:p14="http://schemas.microsoft.com/office/powerpoint/2010/main" val="2281562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4EC3-8C18-4C03-8635-848F471C6E91}"/>
              </a:ext>
            </a:extLst>
          </p:cNvPr>
          <p:cNvSpPr>
            <a:spLocks noGrp="1"/>
          </p:cNvSpPr>
          <p:nvPr>
            <p:ph type="title"/>
          </p:nvPr>
        </p:nvSpPr>
        <p:spPr/>
        <p:txBody>
          <a:bodyPr/>
          <a:lstStyle/>
          <a:p>
            <a:r>
              <a:rPr lang="de-CH" dirty="0"/>
              <a:t>References</a:t>
            </a:r>
          </a:p>
        </p:txBody>
      </p:sp>
      <p:sp>
        <p:nvSpPr>
          <p:cNvPr id="3" name="Content Placeholder 2">
            <a:extLst>
              <a:ext uri="{FF2B5EF4-FFF2-40B4-BE49-F238E27FC236}">
                <a16:creationId xmlns:a16="http://schemas.microsoft.com/office/drawing/2014/main" id="{DE0942D4-6A63-4BD6-AA1F-F8D9A926A8AF}"/>
              </a:ext>
            </a:extLst>
          </p:cNvPr>
          <p:cNvSpPr>
            <a:spLocks noGrp="1"/>
          </p:cNvSpPr>
          <p:nvPr>
            <p:ph idx="1"/>
          </p:nvPr>
        </p:nvSpPr>
        <p:spPr/>
        <p:txBody>
          <a:bodyPr/>
          <a:lstStyle/>
          <a:p>
            <a:r>
              <a:rPr lang="en-US" dirty="0"/>
              <a:t>The movie «Bowling for Columbine» (2002) can be found here: </a:t>
            </a:r>
            <a:r>
              <a:rPr lang="en-US" dirty="0">
                <a:hlinkClick r:id="rId2"/>
              </a:rPr>
              <a:t>https://www.youtube.com/watch?v=YtnX1fq8Zl0</a:t>
            </a: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826677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08A-B495-4643-A95D-8BD543E916AF}"/>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27E445E7-72E5-49C1-B4CB-D3421715EF07}"/>
              </a:ext>
            </a:extLst>
          </p:cNvPr>
          <p:cNvSpPr>
            <a:spLocks noGrp="1"/>
          </p:cNvSpPr>
          <p:nvPr>
            <p:ph idx="1"/>
          </p:nvPr>
        </p:nvSpPr>
        <p:spPr/>
        <p:txBody>
          <a:bodyPr>
            <a:normAutofit/>
          </a:bodyPr>
          <a:lstStyle/>
          <a:p>
            <a:r>
              <a:rPr lang="en-US" dirty="0"/>
              <a:t>The movie (a documentary) follows the typical plot structure, but doesn’t make it that obvious, because the scenes are quite information dense (It was hard to focus on the important key scenes)</a:t>
            </a:r>
          </a:p>
          <a:p>
            <a:r>
              <a:rPr lang="en-US" dirty="0"/>
              <a:t>In addition to most other movies (Expect for example the Avengers), there is no single hero and single enemy: It’s more like several heroes are fighting against a whole group enemies</a:t>
            </a:r>
          </a:p>
          <a:p>
            <a:r>
              <a:rPr lang="en-US" dirty="0"/>
              <a:t>Compared to other, there is no real hero that wins at the end (There is just Michael Moore that is leading the documentary – but does he really win?)</a:t>
            </a:r>
          </a:p>
        </p:txBody>
      </p:sp>
    </p:spTree>
    <p:extLst>
      <p:ext uri="{BB962C8B-B14F-4D97-AF65-F5344CB8AC3E}">
        <p14:creationId xmlns:p14="http://schemas.microsoft.com/office/powerpoint/2010/main" val="2868154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08A-B495-4643-A95D-8BD543E916AF}"/>
              </a:ext>
            </a:extLst>
          </p:cNvPr>
          <p:cNvSpPr>
            <a:spLocks noGrp="1"/>
          </p:cNvSpPr>
          <p:nvPr>
            <p:ph type="title"/>
          </p:nvPr>
        </p:nvSpPr>
        <p:spPr>
          <a:xfrm>
            <a:off x="1295402" y="982132"/>
            <a:ext cx="9601196" cy="1303867"/>
          </a:xfrm>
        </p:spPr>
        <p:txBody>
          <a:bodyPr>
            <a:normAutofit/>
          </a:bodyPr>
          <a:lstStyle/>
          <a:p>
            <a:pPr algn="l"/>
            <a:r>
              <a:rPr lang="en-US" sz="4000" dirty="0"/>
              <a:t>Into (0:50)</a:t>
            </a:r>
          </a:p>
        </p:txBody>
      </p:sp>
      <p:sp>
        <p:nvSpPr>
          <p:cNvPr id="3" name="Content Placeholder 2">
            <a:extLst>
              <a:ext uri="{FF2B5EF4-FFF2-40B4-BE49-F238E27FC236}">
                <a16:creationId xmlns:a16="http://schemas.microsoft.com/office/drawing/2014/main" id="{27E445E7-72E5-49C1-B4CB-D3421715EF07}"/>
              </a:ext>
            </a:extLst>
          </p:cNvPr>
          <p:cNvSpPr>
            <a:spLocks noGrp="1"/>
          </p:cNvSpPr>
          <p:nvPr>
            <p:ph idx="1"/>
          </p:nvPr>
        </p:nvSpPr>
        <p:spPr/>
        <p:txBody>
          <a:bodyPr/>
          <a:lstStyle/>
          <a:p>
            <a:r>
              <a:rPr lang="en-US" dirty="0"/>
              <a:t>The film starts and the viewer is surprised for the first time: The national rifle association (NRA) produced a movie and endorses it… in a Michael Moore movie?</a:t>
            </a:r>
          </a:p>
          <a:p>
            <a:r>
              <a:rPr lang="en-US" dirty="0"/>
              <a:t>Not sure what to expect…it has to be cynical?</a:t>
            </a:r>
          </a:p>
        </p:txBody>
      </p:sp>
      <p:pic>
        <p:nvPicPr>
          <p:cNvPr id="4" name="Picture 3">
            <a:extLst>
              <a:ext uri="{FF2B5EF4-FFF2-40B4-BE49-F238E27FC236}">
                <a16:creationId xmlns:a16="http://schemas.microsoft.com/office/drawing/2014/main" id="{44D6FC16-7F09-4857-8A04-21C97C8E7AB2}"/>
              </a:ext>
            </a:extLst>
          </p:cNvPr>
          <p:cNvPicPr>
            <a:picLocks noChangeAspect="1"/>
          </p:cNvPicPr>
          <p:nvPr/>
        </p:nvPicPr>
        <p:blipFill>
          <a:blip r:embed="rId2"/>
          <a:stretch>
            <a:fillRect/>
          </a:stretch>
        </p:blipFill>
        <p:spPr>
          <a:xfrm>
            <a:off x="7990732" y="675456"/>
            <a:ext cx="3502771" cy="1683866"/>
          </a:xfrm>
          <a:prstGeom prst="rect">
            <a:avLst/>
          </a:prstGeom>
        </p:spPr>
      </p:pic>
    </p:spTree>
    <p:extLst>
      <p:ext uri="{BB962C8B-B14F-4D97-AF65-F5344CB8AC3E}">
        <p14:creationId xmlns:p14="http://schemas.microsoft.com/office/powerpoint/2010/main" val="4051451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08A-B495-4643-A95D-8BD543E916AF}"/>
              </a:ext>
            </a:extLst>
          </p:cNvPr>
          <p:cNvSpPr>
            <a:spLocks noGrp="1"/>
          </p:cNvSpPr>
          <p:nvPr>
            <p:ph type="title"/>
          </p:nvPr>
        </p:nvSpPr>
        <p:spPr>
          <a:xfrm>
            <a:off x="1295402" y="982132"/>
            <a:ext cx="9601196" cy="1303867"/>
          </a:xfrm>
        </p:spPr>
        <p:txBody>
          <a:bodyPr>
            <a:normAutofit/>
          </a:bodyPr>
          <a:lstStyle/>
          <a:p>
            <a:pPr algn="l"/>
            <a:r>
              <a:rPr lang="en-US" sz="3800" dirty="0"/>
              <a:t>Ordinary World (1:00)</a:t>
            </a:r>
          </a:p>
        </p:txBody>
      </p:sp>
      <p:sp>
        <p:nvSpPr>
          <p:cNvPr id="3" name="Content Placeholder 2">
            <a:extLst>
              <a:ext uri="{FF2B5EF4-FFF2-40B4-BE49-F238E27FC236}">
                <a16:creationId xmlns:a16="http://schemas.microsoft.com/office/drawing/2014/main" id="{27E445E7-72E5-49C1-B4CB-D3421715EF07}"/>
              </a:ext>
            </a:extLst>
          </p:cNvPr>
          <p:cNvSpPr>
            <a:spLocks noGrp="1"/>
          </p:cNvSpPr>
          <p:nvPr>
            <p:ph idx="1"/>
          </p:nvPr>
        </p:nvSpPr>
        <p:spPr/>
        <p:txBody>
          <a:bodyPr/>
          <a:lstStyle/>
          <a:p>
            <a:r>
              <a:rPr lang="en-US" dirty="0"/>
              <a:t>The NRA approved movie starts and Michael Moore is showing us the typical day of a US American: Doing some farm work, delivering the milk and bombing a foreign country… what a lovely day!</a:t>
            </a:r>
          </a:p>
          <a:p>
            <a:r>
              <a:rPr lang="en-US" dirty="0"/>
              <a:t>He then walks into a bank to get a free rifle in return for opening a new bank account (One if not the most famous scene of the movie) </a:t>
            </a:r>
            <a:r>
              <a:rPr lang="en-US" dirty="0">
                <a:sym typeface="Wingdings" panose="05000000000000000000" pitchFamily="2" charset="2"/>
              </a:rPr>
              <a:t> We start to realize what absurdity the movie will show us</a:t>
            </a:r>
          </a:p>
          <a:p>
            <a:r>
              <a:rPr lang="en-US" dirty="0">
                <a:sym typeface="Wingdings" panose="05000000000000000000" pitchFamily="2" charset="2"/>
              </a:rPr>
              <a:t>We are curious and awaiting the next scene  The world is established</a:t>
            </a:r>
            <a:endParaRPr lang="en-US" dirty="0"/>
          </a:p>
        </p:txBody>
      </p:sp>
      <p:pic>
        <p:nvPicPr>
          <p:cNvPr id="4" name="Picture 3">
            <a:extLst>
              <a:ext uri="{FF2B5EF4-FFF2-40B4-BE49-F238E27FC236}">
                <a16:creationId xmlns:a16="http://schemas.microsoft.com/office/drawing/2014/main" id="{44D6FC16-7F09-4857-8A04-21C97C8E7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732" y="678155"/>
            <a:ext cx="3502771" cy="1678468"/>
          </a:xfrm>
          <a:prstGeom prst="rect">
            <a:avLst/>
          </a:prstGeom>
        </p:spPr>
      </p:pic>
    </p:spTree>
    <p:extLst>
      <p:ext uri="{BB962C8B-B14F-4D97-AF65-F5344CB8AC3E}">
        <p14:creationId xmlns:p14="http://schemas.microsoft.com/office/powerpoint/2010/main" val="3659849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08A-B495-4643-A95D-8BD543E916AF}"/>
              </a:ext>
            </a:extLst>
          </p:cNvPr>
          <p:cNvSpPr>
            <a:spLocks noGrp="1"/>
          </p:cNvSpPr>
          <p:nvPr>
            <p:ph type="title"/>
          </p:nvPr>
        </p:nvSpPr>
        <p:spPr>
          <a:xfrm>
            <a:off x="1295402" y="982132"/>
            <a:ext cx="9601196" cy="1303867"/>
          </a:xfrm>
        </p:spPr>
        <p:txBody>
          <a:bodyPr>
            <a:normAutofit/>
          </a:bodyPr>
          <a:lstStyle/>
          <a:p>
            <a:pPr algn="l"/>
            <a:r>
              <a:rPr lang="en-US" sz="3800" dirty="0"/>
              <a:t>Meeting the enemy (5:00)</a:t>
            </a:r>
          </a:p>
        </p:txBody>
      </p:sp>
      <p:sp>
        <p:nvSpPr>
          <p:cNvPr id="3" name="Content Placeholder 2">
            <a:extLst>
              <a:ext uri="{FF2B5EF4-FFF2-40B4-BE49-F238E27FC236}">
                <a16:creationId xmlns:a16="http://schemas.microsoft.com/office/drawing/2014/main" id="{27E445E7-72E5-49C1-B4CB-D3421715EF07}"/>
              </a:ext>
            </a:extLst>
          </p:cNvPr>
          <p:cNvSpPr>
            <a:spLocks noGrp="1"/>
          </p:cNvSpPr>
          <p:nvPr>
            <p:ph idx="1"/>
          </p:nvPr>
        </p:nvSpPr>
        <p:spPr/>
        <p:txBody>
          <a:bodyPr>
            <a:normAutofit/>
          </a:bodyPr>
          <a:lstStyle/>
          <a:p>
            <a:r>
              <a:rPr lang="en-US" dirty="0"/>
              <a:t>Michael More is showing us his childhood. He was a good shooter and grew up in a gun-known world, but still isn’t a gun nut today</a:t>
            </a:r>
          </a:p>
          <a:p>
            <a:r>
              <a:rPr lang="en-US" dirty="0"/>
              <a:t>For the first time we see the not yet known enemy number one: Charlton Heston (For a long time he was a democrat and a famous movie star!)</a:t>
            </a:r>
          </a:p>
          <a:p>
            <a:r>
              <a:rPr lang="en-US" dirty="0"/>
              <a:t>In the next few minutes we meet the Michigan militia and understand the dimensions guns will have. How does Charlton Heston relate to this? </a:t>
            </a:r>
            <a:r>
              <a:rPr lang="en-US" dirty="0">
                <a:sym typeface="Wingdings" panose="05000000000000000000" pitchFamily="2" charset="2"/>
              </a:rPr>
              <a:t> Building up tension, showing the enemies</a:t>
            </a:r>
            <a:endParaRPr lang="en-US" dirty="0"/>
          </a:p>
          <a:p>
            <a:endParaRPr lang="en-US" dirty="0"/>
          </a:p>
        </p:txBody>
      </p:sp>
      <p:pic>
        <p:nvPicPr>
          <p:cNvPr id="4" name="Picture 3">
            <a:extLst>
              <a:ext uri="{FF2B5EF4-FFF2-40B4-BE49-F238E27FC236}">
                <a16:creationId xmlns:a16="http://schemas.microsoft.com/office/drawing/2014/main" id="{44D6FC16-7F09-4857-8A04-21C97C8E7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369" y="678155"/>
            <a:ext cx="3497497" cy="1678468"/>
          </a:xfrm>
          <a:prstGeom prst="rect">
            <a:avLst/>
          </a:prstGeom>
        </p:spPr>
      </p:pic>
    </p:spTree>
    <p:extLst>
      <p:ext uri="{BB962C8B-B14F-4D97-AF65-F5344CB8AC3E}">
        <p14:creationId xmlns:p14="http://schemas.microsoft.com/office/powerpoint/2010/main" val="3733355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08A-B495-4643-A95D-8BD543E916AF}"/>
              </a:ext>
            </a:extLst>
          </p:cNvPr>
          <p:cNvSpPr>
            <a:spLocks noGrp="1"/>
          </p:cNvSpPr>
          <p:nvPr>
            <p:ph type="title"/>
          </p:nvPr>
        </p:nvSpPr>
        <p:spPr>
          <a:xfrm>
            <a:off x="1295402" y="982132"/>
            <a:ext cx="9601196" cy="1303867"/>
          </a:xfrm>
        </p:spPr>
        <p:txBody>
          <a:bodyPr>
            <a:normAutofit/>
          </a:bodyPr>
          <a:lstStyle/>
          <a:p>
            <a:pPr algn="l"/>
            <a:r>
              <a:rPr lang="en-US" sz="3800" dirty="0"/>
              <a:t>Crossing the first threshold (29:38)</a:t>
            </a:r>
          </a:p>
        </p:txBody>
      </p:sp>
      <p:sp>
        <p:nvSpPr>
          <p:cNvPr id="3" name="Content Placeholder 2">
            <a:extLst>
              <a:ext uri="{FF2B5EF4-FFF2-40B4-BE49-F238E27FC236}">
                <a16:creationId xmlns:a16="http://schemas.microsoft.com/office/drawing/2014/main" id="{27E445E7-72E5-49C1-B4CB-D3421715EF07}"/>
              </a:ext>
            </a:extLst>
          </p:cNvPr>
          <p:cNvSpPr>
            <a:spLocks noGrp="1"/>
          </p:cNvSpPr>
          <p:nvPr>
            <p:ph idx="1"/>
          </p:nvPr>
        </p:nvSpPr>
        <p:spPr/>
        <p:txBody>
          <a:bodyPr>
            <a:normAutofit lnSpcReduction="10000"/>
          </a:bodyPr>
          <a:lstStyle/>
          <a:p>
            <a:r>
              <a:rPr lang="en-US" dirty="0"/>
              <a:t>We hear from the war in the Kosovo where several civilians in hospitals and schools were killed by US NATO bombs – a normal day in the US, people don’t really care … it’s somewhere over in Europe, why should we care?</a:t>
            </a:r>
          </a:p>
          <a:p>
            <a:r>
              <a:rPr lang="en-US" dirty="0"/>
              <a:t>One hour later: A “terrible” school shooting in Columbine where several people were killed. It escalates </a:t>
            </a:r>
            <a:r>
              <a:rPr lang="en-US" dirty="0">
                <a:sym typeface="Wingdings" panose="05000000000000000000" pitchFamily="2" charset="2"/>
              </a:rPr>
              <a:t> It’s completely different, because it’s happening in the own country</a:t>
            </a:r>
          </a:p>
          <a:p>
            <a:r>
              <a:rPr lang="en-US" dirty="0">
                <a:sym typeface="Wingdings" panose="05000000000000000000" pitchFamily="2" charset="2"/>
              </a:rPr>
              <a:t>In the scene afterwards, we see Charlton Heston on an NRA rally  The enemy appears &amp; is mobilizing the </a:t>
            </a:r>
            <a:r>
              <a:rPr lang="en-US">
                <a:sym typeface="Wingdings" panose="05000000000000000000" pitchFamily="2" charset="2"/>
              </a:rPr>
              <a:t>gun crowd</a:t>
            </a:r>
            <a:endParaRPr lang="en-US" dirty="0">
              <a:sym typeface="Wingdings" panose="05000000000000000000" pitchFamily="2" charset="2"/>
            </a:endParaRPr>
          </a:p>
          <a:p>
            <a:endParaRPr lang="en-US" dirty="0"/>
          </a:p>
        </p:txBody>
      </p:sp>
      <p:pic>
        <p:nvPicPr>
          <p:cNvPr id="4" name="Picture 3">
            <a:extLst>
              <a:ext uri="{FF2B5EF4-FFF2-40B4-BE49-F238E27FC236}">
                <a16:creationId xmlns:a16="http://schemas.microsoft.com/office/drawing/2014/main" id="{44D6FC16-7F09-4857-8A04-21C97C8E7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565" y="678155"/>
            <a:ext cx="3491104" cy="1678468"/>
          </a:xfrm>
          <a:prstGeom prst="rect">
            <a:avLst/>
          </a:prstGeom>
        </p:spPr>
      </p:pic>
    </p:spTree>
    <p:extLst>
      <p:ext uri="{BB962C8B-B14F-4D97-AF65-F5344CB8AC3E}">
        <p14:creationId xmlns:p14="http://schemas.microsoft.com/office/powerpoint/2010/main" val="325806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08A-B495-4643-A95D-8BD543E916AF}"/>
              </a:ext>
            </a:extLst>
          </p:cNvPr>
          <p:cNvSpPr>
            <a:spLocks noGrp="1"/>
          </p:cNvSpPr>
          <p:nvPr>
            <p:ph type="title"/>
          </p:nvPr>
        </p:nvSpPr>
        <p:spPr>
          <a:xfrm>
            <a:off x="1295402" y="982132"/>
            <a:ext cx="9601196" cy="1303867"/>
          </a:xfrm>
        </p:spPr>
        <p:txBody>
          <a:bodyPr>
            <a:normAutofit/>
          </a:bodyPr>
          <a:lstStyle/>
          <a:p>
            <a:pPr algn="l"/>
            <a:r>
              <a:rPr lang="en-US" sz="3800" dirty="0"/>
              <a:t>Approaching Inmost Cave (52:43)</a:t>
            </a:r>
          </a:p>
        </p:txBody>
      </p:sp>
      <p:sp>
        <p:nvSpPr>
          <p:cNvPr id="3" name="Content Placeholder 2">
            <a:extLst>
              <a:ext uri="{FF2B5EF4-FFF2-40B4-BE49-F238E27FC236}">
                <a16:creationId xmlns:a16="http://schemas.microsoft.com/office/drawing/2014/main" id="{27E445E7-72E5-49C1-B4CB-D3421715EF07}"/>
              </a:ext>
            </a:extLst>
          </p:cNvPr>
          <p:cNvSpPr>
            <a:spLocks noGrp="1"/>
          </p:cNvSpPr>
          <p:nvPr>
            <p:ph idx="1"/>
          </p:nvPr>
        </p:nvSpPr>
        <p:spPr/>
        <p:txBody>
          <a:bodyPr>
            <a:normAutofit/>
          </a:bodyPr>
          <a:lstStyle/>
          <a:p>
            <a:r>
              <a:rPr lang="en-US" dirty="0"/>
              <a:t>In a carton from South Park, the US American history is shown</a:t>
            </a:r>
          </a:p>
          <a:p>
            <a:r>
              <a:rPr lang="en-US" dirty="0"/>
              <a:t>Now we understand the biggest fear of US Americans: Black people (Oh I love the irony in the carton)</a:t>
            </a:r>
          </a:p>
          <a:p>
            <a:r>
              <a:rPr lang="en-US" dirty="0"/>
              <a:t>In addition, the biggest “real” enemies are established: The Ku Klux Klan (KKK) and the National Rifle Association (NRA)</a:t>
            </a:r>
          </a:p>
          <a:p>
            <a:r>
              <a:rPr lang="en-US" dirty="0"/>
              <a:t>From now one black people and the NRA will serve as enemy number one (Note: Only the later one is a real enemy)</a:t>
            </a:r>
          </a:p>
        </p:txBody>
      </p:sp>
      <p:pic>
        <p:nvPicPr>
          <p:cNvPr id="4" name="Picture 3">
            <a:extLst>
              <a:ext uri="{FF2B5EF4-FFF2-40B4-BE49-F238E27FC236}">
                <a16:creationId xmlns:a16="http://schemas.microsoft.com/office/drawing/2014/main" id="{44D6FC16-7F09-4857-8A04-21C97C8E7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852" y="678155"/>
            <a:ext cx="3502531" cy="1678468"/>
          </a:xfrm>
          <a:prstGeom prst="rect">
            <a:avLst/>
          </a:prstGeom>
        </p:spPr>
      </p:pic>
    </p:spTree>
    <p:extLst>
      <p:ext uri="{BB962C8B-B14F-4D97-AF65-F5344CB8AC3E}">
        <p14:creationId xmlns:p14="http://schemas.microsoft.com/office/powerpoint/2010/main" val="3266781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08A-B495-4643-A95D-8BD543E916AF}"/>
              </a:ext>
            </a:extLst>
          </p:cNvPr>
          <p:cNvSpPr>
            <a:spLocks noGrp="1"/>
          </p:cNvSpPr>
          <p:nvPr>
            <p:ph type="title"/>
          </p:nvPr>
        </p:nvSpPr>
        <p:spPr>
          <a:xfrm>
            <a:off x="1295402" y="982132"/>
            <a:ext cx="9601196" cy="1303867"/>
          </a:xfrm>
        </p:spPr>
        <p:txBody>
          <a:bodyPr>
            <a:normAutofit/>
          </a:bodyPr>
          <a:lstStyle/>
          <a:p>
            <a:pPr algn="l"/>
            <a:r>
              <a:rPr lang="en-US" sz="3800" dirty="0"/>
              <a:t>Approaching Inmost Cave (52:43)</a:t>
            </a:r>
          </a:p>
        </p:txBody>
      </p:sp>
      <p:sp>
        <p:nvSpPr>
          <p:cNvPr id="3" name="Content Placeholder 2">
            <a:extLst>
              <a:ext uri="{FF2B5EF4-FFF2-40B4-BE49-F238E27FC236}">
                <a16:creationId xmlns:a16="http://schemas.microsoft.com/office/drawing/2014/main" id="{27E445E7-72E5-49C1-B4CB-D3421715EF07}"/>
              </a:ext>
            </a:extLst>
          </p:cNvPr>
          <p:cNvSpPr>
            <a:spLocks noGrp="1"/>
          </p:cNvSpPr>
          <p:nvPr>
            <p:ph idx="1"/>
          </p:nvPr>
        </p:nvSpPr>
        <p:spPr/>
        <p:txBody>
          <a:bodyPr>
            <a:normAutofit/>
          </a:bodyPr>
          <a:lstStyle/>
          <a:p>
            <a:r>
              <a:rPr lang="en-US" dirty="0"/>
              <a:t>In the scenes after 52:43 many more enemies and fears are established or enforced (Black people, indigenous people, free health care, sharks, killer bees and razor blades in apples etc.)</a:t>
            </a:r>
          </a:p>
          <a:p>
            <a:r>
              <a:rPr lang="en-US" dirty="0"/>
              <a:t>We start to realize that US Americans are shifting from one fear into the next one – a dangerous thing: Always fighting to survive (Michael Moore calls this the “Climate of fear”)</a:t>
            </a:r>
          </a:p>
          <a:p>
            <a:r>
              <a:rPr lang="en-US" dirty="0"/>
              <a:t>People become more accessible for radical movements like the KKK or the NRA </a:t>
            </a:r>
            <a:r>
              <a:rPr lang="en-US" dirty="0">
                <a:sym typeface="Wingdings" panose="05000000000000000000" pitchFamily="2" charset="2"/>
              </a:rPr>
              <a:t> The tension is rising</a:t>
            </a:r>
            <a:endParaRPr lang="en-US" dirty="0"/>
          </a:p>
        </p:txBody>
      </p:sp>
      <p:pic>
        <p:nvPicPr>
          <p:cNvPr id="4" name="Picture 3">
            <a:extLst>
              <a:ext uri="{FF2B5EF4-FFF2-40B4-BE49-F238E27FC236}">
                <a16:creationId xmlns:a16="http://schemas.microsoft.com/office/drawing/2014/main" id="{44D6FC16-7F09-4857-8A04-21C97C8E7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852" y="678155"/>
            <a:ext cx="3502531" cy="1678468"/>
          </a:xfrm>
          <a:prstGeom prst="rect">
            <a:avLst/>
          </a:prstGeom>
        </p:spPr>
      </p:pic>
    </p:spTree>
    <p:extLst>
      <p:ext uri="{BB962C8B-B14F-4D97-AF65-F5344CB8AC3E}">
        <p14:creationId xmlns:p14="http://schemas.microsoft.com/office/powerpoint/2010/main" val="915476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0</TotalTime>
  <Words>1009</Words>
  <Application>Microsoft Office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Garamond</vt:lpstr>
      <vt:lpstr>Wingdings</vt:lpstr>
      <vt:lpstr>Organic</vt:lpstr>
      <vt:lpstr>Bowling for Columbine Plot Structure</vt:lpstr>
      <vt:lpstr>References</vt:lpstr>
      <vt:lpstr>Notes</vt:lpstr>
      <vt:lpstr>Into (0:50)</vt:lpstr>
      <vt:lpstr>Ordinary World (1:00)</vt:lpstr>
      <vt:lpstr>Meeting the enemy (5:00)</vt:lpstr>
      <vt:lpstr>Crossing the first threshold (29:38)</vt:lpstr>
      <vt:lpstr>Approaching Inmost Cave (52:43)</vt:lpstr>
      <vt:lpstr>Approaching Inmost Cave (52:43)</vt:lpstr>
      <vt:lpstr>Inmost Cave (1:22:38)</vt:lpstr>
      <vt:lpstr>Final &amp; Seizing the sword (1:47:53)</vt:lpstr>
      <vt:lpstr>Return with the Elixir (1:56:36)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 moview shots</dc:title>
  <dc:creator>Wächter Simon (s)</dc:creator>
  <cp:lastModifiedBy>Wächter Simon (s)</cp:lastModifiedBy>
  <cp:revision>111</cp:revision>
  <dcterms:created xsi:type="dcterms:W3CDTF">2018-10-05T07:34:36Z</dcterms:created>
  <dcterms:modified xsi:type="dcterms:W3CDTF">2018-10-14T06:57:29Z</dcterms:modified>
</cp:coreProperties>
</file>